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68" r:id="rId3"/>
    <p:sldId id="257" r:id="rId4"/>
    <p:sldId id="258" r:id="rId5"/>
    <p:sldId id="259" r:id="rId6"/>
    <p:sldId id="264" r:id="rId7"/>
    <p:sldId id="260" r:id="rId8"/>
    <p:sldId id="262" r:id="rId9"/>
    <p:sldId id="263" r:id="rId10"/>
    <p:sldId id="265" r:id="rId11"/>
    <p:sldId id="276" r:id="rId12"/>
    <p:sldId id="275" r:id="rId13"/>
    <p:sldId id="271" r:id="rId14"/>
    <p:sldId id="273" r:id="rId15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52" autoAdjust="0"/>
    <p:restoredTop sz="96433" autoAdjust="0"/>
  </p:normalViewPr>
  <p:slideViewPr>
    <p:cSldViewPr snapToGrid="0">
      <p:cViewPr varScale="1">
        <p:scale>
          <a:sx n="107" d="100"/>
          <a:sy n="107" d="100"/>
        </p:scale>
        <p:origin x="696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07EC7D-5BEB-4DD8-AB32-5B6792C28172}" type="datetimeFigureOut">
              <a:rPr lang="ru-RU" smtClean="0"/>
              <a:t>19.06.2024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01AC59-541B-4ACC-914A-0CB5B66015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89331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1AC59-541B-4ACC-914A-0CB5B6601584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0390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1AC59-541B-4ACC-914A-0CB5B6601584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06954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1AC59-541B-4ACC-914A-0CB5B6601584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9555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EEB3D-8185-4DA3-9593-631B448C21F0}" type="datetimeFigureOut">
              <a:rPr lang="ru-RU" smtClean="0"/>
              <a:t>19.06.2024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C875B-5DA8-4DCF-A492-EA6344E588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20913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EEB3D-8185-4DA3-9593-631B448C21F0}" type="datetimeFigureOut">
              <a:rPr lang="ru-RU" smtClean="0"/>
              <a:t>19.06.2024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C875B-5DA8-4DCF-A492-EA6344E588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4486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EEB3D-8185-4DA3-9593-631B448C21F0}" type="datetimeFigureOut">
              <a:rPr lang="ru-RU" smtClean="0"/>
              <a:t>19.06.2024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C875B-5DA8-4DCF-A492-EA6344E588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895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EEB3D-8185-4DA3-9593-631B448C21F0}" type="datetimeFigureOut">
              <a:rPr lang="ru-RU" smtClean="0"/>
              <a:t>19.06.2024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C875B-5DA8-4DCF-A492-EA6344E588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9994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EEB3D-8185-4DA3-9593-631B448C21F0}" type="datetimeFigureOut">
              <a:rPr lang="ru-RU" smtClean="0"/>
              <a:t>19.06.2024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C875B-5DA8-4DCF-A492-EA6344E588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9545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EEB3D-8185-4DA3-9593-631B448C21F0}" type="datetimeFigureOut">
              <a:rPr lang="ru-RU" smtClean="0"/>
              <a:t>19.06.2024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C875B-5DA8-4DCF-A492-EA6344E588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7499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EEB3D-8185-4DA3-9593-631B448C21F0}" type="datetimeFigureOut">
              <a:rPr lang="ru-RU" smtClean="0"/>
              <a:t>19.06.2024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C875B-5DA8-4DCF-A492-EA6344E588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912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EEB3D-8185-4DA3-9593-631B448C21F0}" type="datetimeFigureOut">
              <a:rPr lang="ru-RU" smtClean="0"/>
              <a:t>19.06.2024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C875B-5DA8-4DCF-A492-EA6344E588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1808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EEB3D-8185-4DA3-9593-631B448C21F0}" type="datetimeFigureOut">
              <a:rPr lang="ru-RU" smtClean="0"/>
              <a:t>19.06.2024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C875B-5DA8-4DCF-A492-EA6344E588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3893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EEB3D-8185-4DA3-9593-631B448C21F0}" type="datetimeFigureOut">
              <a:rPr lang="ru-RU" smtClean="0"/>
              <a:t>19.06.2024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C875B-5DA8-4DCF-A492-EA6344E588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9780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EEB3D-8185-4DA3-9593-631B448C21F0}" type="datetimeFigureOut">
              <a:rPr lang="ru-RU" smtClean="0"/>
              <a:t>19.06.2024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C875B-5DA8-4DCF-A492-EA6344E588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8415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DEEB3D-8185-4DA3-9593-631B448C21F0}" type="datetimeFigureOut">
              <a:rPr lang="ru-RU" smtClean="0"/>
              <a:t>19.06.2024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BC875B-5DA8-4DCF-A492-EA6344E588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1831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ACEC744-BE18-C06F-2BEC-D943D1A2E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0"/>
            <a:ext cx="12192002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C8AC4F-4B79-F793-391E-1AE34C229A6F}"/>
              </a:ext>
            </a:extLst>
          </p:cNvPr>
          <p:cNvSpPr txBox="1"/>
          <p:nvPr/>
        </p:nvSpPr>
        <p:spPr>
          <a:xfrm>
            <a:off x="1674643" y="4488359"/>
            <a:ext cx="8842711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38100" h="50800"/>
            </a:sp3d>
          </a:bodyPr>
          <a:lstStyle/>
          <a:p>
            <a:pPr algn="ctr" defTabSz="1001359"/>
            <a:r>
              <a:rPr lang="ru-RU" sz="5400" b="1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FF0000"/>
                </a:solidFill>
                <a:effectLst>
                  <a:glow rad="139700">
                    <a:srgbClr val="70AD47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Комсомольск-на-Амуре-31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079D3D4-5453-891C-84FB-8774F90CAC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4522" y="1202135"/>
            <a:ext cx="4258044" cy="284365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435191" y="5774789"/>
            <a:ext cx="70649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dirty="0">
                <a:ln w="635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Войсковая часть 52015</a:t>
            </a:r>
          </a:p>
        </p:txBody>
      </p:sp>
    </p:spTree>
    <p:extLst>
      <p:ext uri="{BB962C8B-B14F-4D97-AF65-F5344CB8AC3E}">
        <p14:creationId xmlns:p14="http://schemas.microsoft.com/office/powerpoint/2010/main" val="10642940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ACEC744-BE18-C06F-2BEC-D943D1A2E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56135" y="433137"/>
            <a:ext cx="1161769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Военнослужащие, проходящие военную службу по контракту, обеспечиваются жильем посредством предоставления служебного жилого помещения на период прохождения службы (для семейных-квартиры, для холостых-комнаты в общежитии).</a:t>
            </a:r>
            <a:endParaRPr lang="ru-RU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EF80D8B-66DE-F69C-CC93-9AAE05DD30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34" y="2987682"/>
            <a:ext cx="2422921" cy="3245249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  <a:softEdge rad="50800"/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1337B4B-1EE6-D0C3-00C9-8461F5A121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125" y="3024394"/>
            <a:ext cx="2425380" cy="3208537"/>
          </a:xfrm>
          <a:prstGeom prst="rect">
            <a:avLst/>
          </a:prstGeom>
          <a:effectLst>
            <a:glow rad="228600">
              <a:schemeClr val="accent6">
                <a:satMod val="175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777815C-C059-38B7-5F7B-40EDF6C32E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575" y="3024394"/>
            <a:ext cx="2474317" cy="3208537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AF6A72A-F6EA-10A9-49CD-AC1A613962A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9511" y="3024394"/>
            <a:ext cx="2474317" cy="3208537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038654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ACEC744-BE18-C06F-2BEC-D943D1A2E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124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56135" y="433137"/>
            <a:ext cx="1161769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Продовольственный паек за один месяц (такие же продукты которые продаются в продуктовых магазинах)</a:t>
            </a:r>
            <a:endParaRPr lang="ru-RU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155" y="1531133"/>
            <a:ext cx="8136081" cy="5309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9377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B8DFB2A-4EDC-B32C-192A-39C50F726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599612"/>
            <a:ext cx="12192001" cy="8190810"/>
          </a:xfrm>
          <a:prstGeom prst="rect">
            <a:avLst/>
          </a:prstGeom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8A852665-6E32-70E0-07EA-82EDCCF73775}"/>
              </a:ext>
            </a:extLst>
          </p:cNvPr>
          <p:cNvGrpSpPr/>
          <p:nvPr/>
        </p:nvGrpSpPr>
        <p:grpSpPr>
          <a:xfrm>
            <a:off x="748144" y="-137799"/>
            <a:ext cx="10462161" cy="1087825"/>
            <a:chOff x="241924" y="868715"/>
            <a:chExt cx="11855450" cy="784425"/>
          </a:xfrm>
          <a:effectLst>
            <a:glow rad="228600">
              <a:schemeClr val="accent6">
                <a:satMod val="175000"/>
                <a:alpha val="40000"/>
              </a:schemeClr>
            </a:glow>
          </a:effectLst>
        </p:grpSpPr>
        <p:sp>
          <p:nvSpPr>
            <p:cNvPr id="6" name="Прямоугольник: скругленные углы 5">
              <a:extLst>
                <a:ext uri="{FF2B5EF4-FFF2-40B4-BE49-F238E27FC236}">
                  <a16:creationId xmlns:a16="http://schemas.microsoft.com/office/drawing/2014/main" id="{DEF7C387-A63E-FF2C-71C6-18F6509CE074}"/>
                </a:ext>
              </a:extLst>
            </p:cNvPr>
            <p:cNvSpPr/>
            <p:nvPr/>
          </p:nvSpPr>
          <p:spPr>
            <a:xfrm>
              <a:off x="241924" y="868715"/>
              <a:ext cx="11855450" cy="784425"/>
            </a:xfrm>
            <a:prstGeom prst="roundRect">
              <a:avLst>
                <a:gd name="adj" fmla="val 29570"/>
              </a:avLst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197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7310444-B4BF-3785-09CA-6263623E8EEB}"/>
                </a:ext>
              </a:extLst>
            </p:cNvPr>
            <p:cNvSpPr txBox="1"/>
            <p:nvPr/>
          </p:nvSpPr>
          <p:spPr>
            <a:xfrm>
              <a:off x="276154" y="941254"/>
              <a:ext cx="11487150" cy="639346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ПРИМЕРНЫЙ РАСЧЕТ ДЕНЕЖНОГО ДОВОЛЬСТВИЯ КЛЮЧЕВЫХ ВОИНСКИХ ДОЛЖНОСТЕЙ ВОЕННОСЛУЖАЩИХ ПО КОНТРАКТУ КАТЕГОРИИ «СОЛДАТЫ»</a:t>
              </a:r>
            </a:p>
          </p:txBody>
        </p:sp>
      </p:grpSp>
      <p:graphicFrame>
        <p:nvGraphicFramePr>
          <p:cNvPr id="15" name="Таблица 14">
            <a:extLst>
              <a:ext uri="{FF2B5EF4-FFF2-40B4-BE49-F238E27FC236}">
                <a16:creationId xmlns:a16="http://schemas.microsoft.com/office/drawing/2014/main" id="{91CA6F50-A30A-3C08-5231-3D63D3EFBD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6853109"/>
              </p:ext>
            </p:extLst>
          </p:nvPr>
        </p:nvGraphicFramePr>
        <p:xfrm>
          <a:off x="698138" y="1525306"/>
          <a:ext cx="10699667" cy="5143507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2298332">
                  <a:extLst>
                    <a:ext uri="{9D8B030D-6E8A-4147-A177-3AD203B41FA5}">
                      <a16:colId xmlns:a16="http://schemas.microsoft.com/office/drawing/2014/main" val="3908819437"/>
                    </a:ext>
                  </a:extLst>
                </a:gridCol>
                <a:gridCol w="2603386">
                  <a:extLst>
                    <a:ext uri="{9D8B030D-6E8A-4147-A177-3AD203B41FA5}">
                      <a16:colId xmlns:a16="http://schemas.microsoft.com/office/drawing/2014/main" val="1031152596"/>
                    </a:ext>
                  </a:extLst>
                </a:gridCol>
                <a:gridCol w="2087776">
                  <a:extLst>
                    <a:ext uri="{9D8B030D-6E8A-4147-A177-3AD203B41FA5}">
                      <a16:colId xmlns:a16="http://schemas.microsoft.com/office/drawing/2014/main" val="819736294"/>
                    </a:ext>
                  </a:extLst>
                </a:gridCol>
                <a:gridCol w="1415419">
                  <a:extLst>
                    <a:ext uri="{9D8B030D-6E8A-4147-A177-3AD203B41FA5}">
                      <a16:colId xmlns:a16="http://schemas.microsoft.com/office/drawing/2014/main" val="2370021276"/>
                    </a:ext>
                  </a:extLst>
                </a:gridCol>
                <a:gridCol w="2294754">
                  <a:extLst>
                    <a:ext uri="{9D8B030D-6E8A-4147-A177-3AD203B41FA5}">
                      <a16:colId xmlns:a16="http://schemas.microsoft.com/office/drawing/2014/main" val="1192040436"/>
                    </a:ext>
                  </a:extLst>
                </a:gridCol>
              </a:tblGrid>
              <a:tr h="7862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что начисляется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4" marR="5494" marT="4562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процентах (%)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4" marR="5494" marT="4562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4" marR="5494" marT="4562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 выдаче на руки с учетом 13 % налога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4" marR="5494" marT="4562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 заключении первого контракта  </a:t>
                      </a:r>
                    </a:p>
                    <a:p>
                      <a:pPr algn="ctr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выплата </a:t>
                      </a:r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размере  </a:t>
                      </a:r>
                    </a:p>
                  </a:txBody>
                  <a:tcPr marL="5494" marR="5494" marT="4562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0769435"/>
                  </a:ext>
                </a:extLst>
              </a:tr>
              <a:tr h="3735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Воинское</a:t>
                      </a:r>
                      <a:r>
                        <a:rPr lang="ru-RU" sz="1100" b="0" i="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звание 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4" marR="5494" marT="45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494" marR="5494" marT="45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6 026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4" marR="5494" marT="4562" marB="0" anchor="ctr"/>
                </a:tc>
                <a:tc rowSpan="12"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58 735</a:t>
                      </a:r>
                    </a:p>
                    <a:p>
                      <a:pPr algn="ctr" fontAlgn="ctr"/>
                      <a:r>
                        <a:rPr lang="ru-RU" sz="28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ru-RU" sz="2800" b="0" i="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Материальная помощь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19 291</a:t>
                      </a:r>
                    </a:p>
                    <a:p>
                      <a:pPr algn="ctr" fontAlgn="ctr"/>
                      <a:endParaRPr lang="ru-RU" sz="28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4" marR="5494" marT="4562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12">
                  <a:txBody>
                    <a:bodyPr/>
                    <a:lstStyle/>
                    <a:p>
                      <a:pPr algn="ctr" fontAlgn="ctr"/>
                      <a:r>
                        <a:rPr lang="ru-RU" sz="2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195 000 (Указ</a:t>
                      </a:r>
                      <a:r>
                        <a:rPr lang="ru-RU" sz="2400" b="0" i="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президента № 787 от 2.11.2022 г.</a:t>
                      </a:r>
                      <a:endParaRPr lang="ru-RU" sz="2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4" marR="5494" marT="4562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8386624"/>
                  </a:ext>
                </a:extLst>
              </a:tr>
              <a:tr h="3735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Воинская должность </a:t>
                      </a:r>
                    </a:p>
                  </a:txBody>
                  <a:tcPr marL="5494" marR="5494" marT="45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494" marR="5494" marT="45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13 255</a:t>
                      </a:r>
                    </a:p>
                  </a:txBody>
                  <a:tcPr marL="5494" marR="5494" marT="4562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18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Соц. поддержка (1,25)</a:t>
                      </a:r>
                    </a:p>
                  </a:txBody>
                  <a:tcPr marL="5494" marR="5494" marT="45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5494" marR="5494" marT="45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3 314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4" marR="5494" marT="4562" marB="0" anchor="ctr"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4" marR="5494" marT="4562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4" marR="5494" marT="4562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0901307"/>
                  </a:ext>
                </a:extLst>
              </a:tr>
              <a:tr h="3618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службу в режимной воинской части</a:t>
                      </a:r>
                    </a:p>
                  </a:txBody>
                  <a:tcPr marL="5494" marR="5494" marT="45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5494" marR="5494" marT="45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100" b="0" i="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314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4" marR="5494" marT="4562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2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сведения составляющие гос. тайну</a:t>
                      </a:r>
                    </a:p>
                  </a:txBody>
                  <a:tcPr marL="5494" marR="5494" marT="45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5494" marR="5494" marT="456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100" b="0" i="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657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4" marR="5494" marT="4562" marB="0" anchor="ctr"/>
                </a:tc>
                <a:tc vMerge="1">
                  <a:txBody>
                    <a:bodyPr/>
                    <a:lstStyle/>
                    <a:p>
                      <a:pPr algn="ctr" fontAlgn="b"/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4" marR="5494" marT="4562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4" marR="5494" marT="4562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2544860"/>
                  </a:ext>
                </a:extLst>
              </a:tr>
              <a:tr h="44249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несение службы на</a:t>
                      </a:r>
                      <a:r>
                        <a:rPr lang="ru-RU" sz="11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дежурстве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4" marR="5494" marT="4562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  <a:p>
                      <a:pPr algn="ctr"/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4" marR="5494" marT="456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2 486</a:t>
                      </a:r>
                    </a:p>
                  </a:txBody>
                  <a:tcPr marL="5494" marR="5494" marT="4562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338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</a:t>
                      </a:r>
                      <a:r>
                        <a:rPr lang="ru-RU" sz="1100" b="0" i="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классную квалификацию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4" marR="5494" marT="456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5494" marR="5494" marT="456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1 922</a:t>
                      </a:r>
                    </a:p>
                  </a:txBody>
                  <a:tcPr marL="5494" marR="5494" marT="4562" marB="0" anchor="ctr"/>
                </a:tc>
                <a:tc vMerge="1">
                  <a:txBody>
                    <a:bodyPr/>
                    <a:lstStyle/>
                    <a:p>
                      <a:pPr algn="ctr" fontAlgn="b"/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4" marR="5494" marT="4562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4" marR="5494" marT="4562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8107584"/>
                  </a:ext>
                </a:extLst>
              </a:tr>
              <a:tr h="35338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службу</a:t>
                      </a:r>
                      <a:r>
                        <a:rPr lang="ru-RU" sz="1100" b="0" i="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районе крайнего севера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4" marR="5494" marT="456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5494" marR="5494" marT="456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6 011</a:t>
                      </a:r>
                    </a:p>
                  </a:txBody>
                  <a:tcPr marL="5494" marR="5494" marT="4562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973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Ежемесячная премия </a:t>
                      </a:r>
                    </a:p>
                  </a:txBody>
                  <a:tcPr marL="5494" marR="5494" marT="456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5494" marR="5494" marT="456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5 649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4" marR="5494" marT="4562" marB="0" anchor="ctr"/>
                </a:tc>
                <a:tc vMerge="1">
                  <a:txBody>
                    <a:bodyPr/>
                    <a:lstStyle/>
                    <a:p>
                      <a:pPr algn="ctr" fontAlgn="b"/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4" marR="5494" marT="4562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4" marR="5494" marT="4562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2837095"/>
                  </a:ext>
                </a:extLst>
              </a:tr>
              <a:tr h="31973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физическую подготовку</a:t>
                      </a:r>
                    </a:p>
                  </a:txBody>
                  <a:tcPr marL="5494" marR="5494" marT="456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70 - ВУ</a:t>
                      </a:r>
                    </a:p>
                  </a:txBody>
                  <a:tcPr marL="5494" marR="5494" marT="456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13 504</a:t>
                      </a:r>
                    </a:p>
                  </a:txBody>
                  <a:tcPr marL="5494" marR="5494" marT="4562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171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категорию «С»</a:t>
                      </a:r>
                    </a:p>
                  </a:txBody>
                  <a:tcPr marL="5494" marR="5494" marT="456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5494" marR="5494" marT="456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4 971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4" marR="5494" marT="4562" marB="0" anchor="ctr"/>
                </a:tc>
                <a:tc vMerge="1">
                  <a:txBody>
                    <a:bodyPr/>
                    <a:lstStyle/>
                    <a:p>
                      <a:pPr algn="ctr" fontAlgn="b"/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4" marR="5494" marT="4562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4" marR="5494" marT="4562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9777440"/>
                  </a:ext>
                </a:extLst>
              </a:tr>
              <a:tr h="43597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воинскую должность от 1-4 </a:t>
                      </a:r>
                      <a:r>
                        <a:rPr lang="ru-RU" sz="11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т.р</a:t>
                      </a:r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</a:p>
                  </a:txBody>
                  <a:tcPr marL="5494" marR="5494" marT="456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5494" marR="5494" marT="456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8 285</a:t>
                      </a:r>
                    </a:p>
                  </a:txBody>
                  <a:tcPr marL="5494" marR="5494" marT="4562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29392" y="1033153"/>
            <a:ext cx="108302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"/>
            <a:r>
              <a:rPr lang="ru-RU" sz="2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Сапер, Химик, Номер расчета, Зенитчик, Снайпер, Стрелок, Наводчик, Водитель</a:t>
            </a:r>
          </a:p>
          <a:p>
            <a:pPr algn="ctr" fontAlgn="b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fontAlgn="b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7086703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6EB64D5-3041-97D3-FA78-4D3497BC35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09C2387-E637-D253-0A34-3D25218FE4FC}"/>
              </a:ext>
            </a:extLst>
          </p:cNvPr>
          <p:cNvSpPr/>
          <p:nvPr/>
        </p:nvSpPr>
        <p:spPr>
          <a:xfrm>
            <a:off x="2643835" y="171629"/>
            <a:ext cx="6567450" cy="853960"/>
          </a:xfrm>
          <a:prstGeom prst="rect">
            <a:avLst/>
          </a:prstGeom>
          <a:ln/>
          <a:effectLst>
            <a:glow rad="228600">
              <a:schemeClr val="accent6">
                <a:satMod val="175000"/>
                <a:alpha val="4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h="1016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93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8B9685-51C2-12F6-59AB-506E06EE4F37}"/>
              </a:ext>
            </a:extLst>
          </p:cNvPr>
          <p:cNvSpPr txBox="1"/>
          <p:nvPr/>
        </p:nvSpPr>
        <p:spPr>
          <a:xfrm>
            <a:off x="3150047" y="347931"/>
            <a:ext cx="5555026" cy="501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58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Льготные условия по выслуге лет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735159-A44F-E212-D0F7-29502F64F211}"/>
              </a:ext>
            </a:extLst>
          </p:cNvPr>
          <p:cNvSpPr txBox="1"/>
          <p:nvPr/>
        </p:nvSpPr>
        <p:spPr>
          <a:xfrm>
            <a:off x="1392435" y="1400147"/>
            <a:ext cx="9379005" cy="520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AutoNum type="arabicParenR"/>
            </a:pPr>
            <a:r>
              <a:rPr lang="ru-RU" sz="2214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Военнослужащим 12 ГУМО РФ выслуга лет засчитывается на льготных условиях 1 месяц службы за 1,5 месяца в связи с прохождением военной службы в отдельной местности;</a:t>
            </a:r>
          </a:p>
          <a:p>
            <a:pPr algn="ctr"/>
            <a:endParaRPr lang="ru-RU" sz="2214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214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Бесплатный проезд один раз в год на Вас и одного члена семьи в любую точку России;</a:t>
            </a:r>
          </a:p>
          <a:p>
            <a:pPr algn="ctr"/>
            <a:endParaRPr lang="ru-RU" sz="2214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214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Продовольственный паек (такие же продукты которые продаются в продуктовых магазинах);</a:t>
            </a:r>
          </a:p>
          <a:p>
            <a:pPr algn="ctr"/>
            <a:endParaRPr lang="ru-RU" sz="2214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214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4) После 3-х лет службы по контракту имеете права на получение военной ипотеки;</a:t>
            </a:r>
          </a:p>
          <a:p>
            <a:pPr algn="ctr"/>
            <a:endParaRPr lang="ru-RU" sz="2214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214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5) Отпуск от 40 до 60 суток.</a:t>
            </a:r>
          </a:p>
          <a:p>
            <a:pPr algn="ctr"/>
            <a:endParaRPr lang="ru-RU" sz="2214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7034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79D2C12-DE43-45B7-6BF6-39DDD153A2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13425CB-7880-699B-7287-93AFB56FF263}"/>
              </a:ext>
            </a:extLst>
          </p:cNvPr>
          <p:cNvSpPr txBox="1"/>
          <p:nvPr/>
        </p:nvSpPr>
        <p:spPr>
          <a:xfrm>
            <a:off x="-566918" y="1017685"/>
            <a:ext cx="13499016" cy="43306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214" dirty="0">
                <a:solidFill>
                  <a:srgbClr val="FF0000"/>
                </a:solidFill>
                <a:effectLst>
                  <a:outerShdw blurRad="50800" dist="38100" dir="5400000" algn="t" rotWithShape="0">
                    <a:schemeClr val="bg1">
                      <a:lumMod val="75000"/>
                      <a:alpha val="40000"/>
                    </a:schemeClr>
                  </a:outerShdw>
                </a:effectLst>
                <a:latin typeface="Bahnschrift SemiBold SemiConden" panose="020B0502040204020203" pitchFamily="34" charset="0"/>
              </a:rPr>
              <a:t>КОНТАКТНАЯ ИНФОРМАЦИЯ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4B8DA383-28FB-D5EA-4666-D0E4CD7EC23E}"/>
              </a:ext>
            </a:extLst>
          </p:cNvPr>
          <p:cNvSpPr/>
          <p:nvPr/>
        </p:nvSpPr>
        <p:spPr>
          <a:xfrm>
            <a:off x="1244404" y="1450752"/>
            <a:ext cx="9716787" cy="443003"/>
          </a:xfrm>
          <a:prstGeom prst="roundRect">
            <a:avLst>
              <a:gd name="adj" fmla="val 29570"/>
            </a:avLst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93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C44F7B-44C2-CFF3-7B31-CEE03DBB1E45}"/>
              </a:ext>
            </a:extLst>
          </p:cNvPr>
          <p:cNvSpPr txBox="1"/>
          <p:nvPr/>
        </p:nvSpPr>
        <p:spPr>
          <a:xfrm>
            <a:off x="1112553" y="1450752"/>
            <a:ext cx="9958976" cy="43306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214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вопросу поступления на военную службу обращаться: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0CDD6E-61FA-A4E0-2C5A-38DC0769C22B}"/>
              </a:ext>
            </a:extLst>
          </p:cNvPr>
          <p:cNvSpPr txBox="1"/>
          <p:nvPr/>
        </p:nvSpPr>
        <p:spPr>
          <a:xfrm>
            <a:off x="3882280" y="3112447"/>
            <a:ext cx="4419522" cy="39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93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ЗАПОРОЖЕЦ Сергей Александрович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159F8C-4B23-7BDF-18B4-D518503CE5FA}"/>
              </a:ext>
            </a:extLst>
          </p:cNvPr>
          <p:cNvSpPr txBox="1"/>
          <p:nvPr/>
        </p:nvSpPr>
        <p:spPr>
          <a:xfrm>
            <a:off x="4268418" y="3512544"/>
            <a:ext cx="3265977" cy="501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93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Телефон:  </a:t>
            </a:r>
            <a:r>
              <a:rPr lang="ru-RU" sz="2658" dirty="0">
                <a:latin typeface="Times New Roman" panose="02020603050405020304" pitchFamily="18" charset="0"/>
                <a:cs typeface="Times New Roman" panose="02020603050405020304" pitchFamily="18" charset="0"/>
              </a:rPr>
              <a:t>89244184467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7E02DD3-24E5-AF93-6B3A-B9C09958EE78}"/>
              </a:ext>
            </a:extLst>
          </p:cNvPr>
          <p:cNvSpPr txBox="1"/>
          <p:nvPr/>
        </p:nvSpPr>
        <p:spPr>
          <a:xfrm>
            <a:off x="3965171" y="5107040"/>
            <a:ext cx="4214553" cy="39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93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ЖУКОВ Константин Владимирович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35808D7-E240-1260-B9DC-A50B72D1B27E}"/>
              </a:ext>
            </a:extLst>
          </p:cNvPr>
          <p:cNvSpPr txBox="1"/>
          <p:nvPr/>
        </p:nvSpPr>
        <p:spPr>
          <a:xfrm>
            <a:off x="4517155" y="5519622"/>
            <a:ext cx="3149770" cy="501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93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Телефон: </a:t>
            </a:r>
            <a:r>
              <a:rPr lang="ru-RU" sz="2658" dirty="0">
                <a:latin typeface="Times New Roman" panose="02020603050405020304" pitchFamily="18" charset="0"/>
                <a:cs typeface="Times New Roman" panose="02020603050405020304" pitchFamily="18" charset="0"/>
              </a:rPr>
              <a:t>89243166755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4918" y="3511467"/>
            <a:ext cx="2776187" cy="287174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156" y="3637373"/>
            <a:ext cx="2836883" cy="2902729"/>
          </a:xfrm>
          <a:prstGeom prst="rect">
            <a:avLst/>
          </a:prstGeom>
        </p:spPr>
      </p:pic>
      <p:sp>
        <p:nvSpPr>
          <p:cNvPr id="19" name="Прямоугольник: скругленные углы 6">
            <a:extLst>
              <a:ext uri="{FF2B5EF4-FFF2-40B4-BE49-F238E27FC236}">
                <a16:creationId xmlns:a16="http://schemas.microsoft.com/office/drawing/2014/main" id="{900EB660-325D-BB52-E03C-5732505EA980}"/>
              </a:ext>
            </a:extLst>
          </p:cNvPr>
          <p:cNvSpPr/>
          <p:nvPr/>
        </p:nvSpPr>
        <p:spPr>
          <a:xfrm>
            <a:off x="3491084" y="2121162"/>
            <a:ext cx="4820646" cy="815566"/>
          </a:xfrm>
          <a:prstGeom prst="round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14" b="1" dirty="0">
                <a:ln w="10160">
                  <a:solidFill>
                    <a:schemeClr val="accent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Начальник отделения комплектования</a:t>
            </a:r>
          </a:p>
        </p:txBody>
      </p:sp>
      <p:sp>
        <p:nvSpPr>
          <p:cNvPr id="20" name="Прямоугольник: скругленные углы 6">
            <a:extLst>
              <a:ext uri="{FF2B5EF4-FFF2-40B4-BE49-F238E27FC236}">
                <a16:creationId xmlns:a16="http://schemas.microsoft.com/office/drawing/2014/main" id="{900EB660-325D-BB52-E03C-5732505EA980}"/>
              </a:ext>
            </a:extLst>
          </p:cNvPr>
          <p:cNvSpPr/>
          <p:nvPr/>
        </p:nvSpPr>
        <p:spPr>
          <a:xfrm>
            <a:off x="2931246" y="4130155"/>
            <a:ext cx="6343103" cy="815566"/>
          </a:xfrm>
          <a:prstGeom prst="round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14" b="1" dirty="0">
                <a:ln w="10160">
                  <a:solidFill>
                    <a:schemeClr val="accent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Начальник группы (агитации и профессионально-психологического отбора)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00644" y="261257"/>
            <a:ext cx="107827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НЕ ТЕРЯЙТЕ ВРЕМЯ ЗРЯ! ПРИМИТЕ ПРАВИЛЬНОЕ РЕШЕНИЕ!</a:t>
            </a:r>
          </a:p>
        </p:txBody>
      </p:sp>
    </p:spTree>
    <p:extLst>
      <p:ext uri="{BB962C8B-B14F-4D97-AF65-F5344CB8AC3E}">
        <p14:creationId xmlns:p14="http://schemas.microsoft.com/office/powerpoint/2010/main" val="3903292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90"/>
            <a:ext cx="12192000" cy="6856410"/>
          </a:xfrm>
          <a:prstGeom prst="rect">
            <a:avLst/>
          </a:prstGeom>
          <a:effectLst/>
        </p:spPr>
      </p:pic>
      <p:sp>
        <p:nvSpPr>
          <p:cNvPr id="4" name="TextBox 3"/>
          <p:cNvSpPr txBox="1"/>
          <p:nvPr/>
        </p:nvSpPr>
        <p:spPr>
          <a:xfrm>
            <a:off x="2082941" y="2236228"/>
            <a:ext cx="7416811" cy="706668"/>
          </a:xfrm>
          <a:prstGeom prst="rect">
            <a:avLst/>
          </a:prstGeom>
          <a:noFill/>
          <a:effectLst>
            <a:glow rad="101600">
              <a:schemeClr val="accent4">
                <a:satMod val="175000"/>
                <a:alpha val="40000"/>
              </a:schemeClr>
            </a:glow>
            <a:softEdge rad="0"/>
          </a:effectLst>
          <a:scene3d>
            <a:camera prst="orthographicFront"/>
            <a:lightRig rig="sunset" dir="t"/>
          </a:scene3d>
          <a:sp3d prstMaterial="dkEdge">
            <a:bevelT w="114300" h="88900" prst="angle"/>
          </a:sp3d>
        </p:spPr>
        <p:txBody>
          <a:bodyPr wrap="square" rtlCol="0">
            <a:spAutoFit/>
            <a:sp3d extrusionH="57150" prstMaterial="softEdge">
              <a:bevelT w="25400" h="38100"/>
            </a:sp3d>
          </a:bodyPr>
          <a:lstStyle/>
          <a:p>
            <a:r>
              <a:rPr lang="en-US" sz="3992" b="1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</a:t>
            </a:r>
            <a:r>
              <a:rPr lang="ru-RU" sz="2540" b="1" dirty="0" err="1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ащита</a:t>
            </a:r>
            <a:r>
              <a:rPr lang="ru-RU" sz="2540" b="1" dirty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интересов Российской Федерации</a:t>
            </a:r>
          </a:p>
        </p:txBody>
      </p:sp>
      <p:sp>
        <p:nvSpPr>
          <p:cNvPr id="20" name="5-конечная звезда 19"/>
          <p:cNvSpPr/>
          <p:nvPr/>
        </p:nvSpPr>
        <p:spPr>
          <a:xfrm>
            <a:off x="9436385" y="794028"/>
            <a:ext cx="1173693" cy="1073614"/>
          </a:xfrm>
          <a:prstGeom prst="star5">
            <a:avLst/>
          </a:prstGeom>
          <a:gradFill flip="none" rotWithShape="1">
            <a:gsLst>
              <a:gs pos="92000">
                <a:srgbClr val="FF0000"/>
              </a:gs>
              <a:gs pos="50000">
                <a:schemeClr val="accent5">
                  <a:lumMod val="75000"/>
                </a:schemeClr>
              </a:gs>
              <a:gs pos="26000">
                <a:schemeClr val="bg1"/>
              </a:gs>
            </a:gsLst>
            <a:lin ang="54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33"/>
          </a:p>
        </p:txBody>
      </p:sp>
      <p:sp>
        <p:nvSpPr>
          <p:cNvPr id="21" name="TextBox 20"/>
          <p:cNvSpPr txBox="1"/>
          <p:nvPr/>
        </p:nvSpPr>
        <p:spPr>
          <a:xfrm>
            <a:off x="2082941" y="2855826"/>
            <a:ext cx="8918614" cy="1097545"/>
          </a:xfrm>
          <a:prstGeom prst="rect">
            <a:avLst/>
          </a:prstGeom>
          <a:noFill/>
          <a:effectLst>
            <a:glow rad="101600">
              <a:schemeClr val="accent4">
                <a:satMod val="175000"/>
                <a:alpha val="40000"/>
              </a:schemeClr>
            </a:glow>
            <a:softEdge rad="0"/>
          </a:effectLst>
          <a:scene3d>
            <a:camera prst="orthographicFront"/>
            <a:lightRig rig="sunset" dir="t"/>
          </a:scene3d>
          <a:sp3d prstMaterial="dkEdge">
            <a:bevelT w="114300" h="88900" prst="angle"/>
          </a:sp3d>
        </p:spPr>
        <p:txBody>
          <a:bodyPr wrap="square" rtlCol="0">
            <a:spAutoFit/>
            <a:sp3d extrusionH="57150" prstMaterial="softEdge">
              <a:bevelT w="25400" h="38100"/>
            </a:sp3d>
          </a:bodyPr>
          <a:lstStyle/>
          <a:p>
            <a:r>
              <a:rPr lang="ru-RU" sz="3992" b="1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</a:t>
            </a:r>
            <a:r>
              <a:rPr lang="ru-RU" sz="2540" b="1" dirty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тражение агрессии, направленной против Российской Федерации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082941" y="3837005"/>
            <a:ext cx="8918614" cy="1488421"/>
          </a:xfrm>
          <a:prstGeom prst="rect">
            <a:avLst/>
          </a:prstGeom>
          <a:noFill/>
          <a:effectLst>
            <a:glow rad="101600">
              <a:schemeClr val="accent4">
                <a:satMod val="175000"/>
                <a:alpha val="40000"/>
              </a:schemeClr>
            </a:glow>
            <a:softEdge rad="0"/>
          </a:effectLst>
          <a:scene3d>
            <a:camera prst="orthographicFront"/>
            <a:lightRig rig="sunset" dir="t"/>
          </a:scene3d>
          <a:sp3d prstMaterial="dkEdge">
            <a:bevelT w="114300" h="88900" prst="angle"/>
          </a:sp3d>
        </p:spPr>
        <p:txBody>
          <a:bodyPr wrap="square" rtlCol="0">
            <a:spAutoFit/>
            <a:sp3d extrusionH="57150" prstMaterial="softEdge">
              <a:bevelT w="25400" h="38100"/>
            </a:sp3d>
          </a:bodyPr>
          <a:lstStyle/>
          <a:p>
            <a:r>
              <a:rPr lang="ru-RU" sz="3992" b="1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</a:t>
            </a:r>
            <a:r>
              <a:rPr lang="ru-RU" sz="2540" b="1" dirty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держивание военных и военно–политических угроз безопасности или посягательств на интересы Российской Федерации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082941" y="5183128"/>
            <a:ext cx="8996903" cy="1097545"/>
          </a:xfrm>
          <a:prstGeom prst="rect">
            <a:avLst/>
          </a:prstGeom>
          <a:noFill/>
          <a:effectLst>
            <a:glow rad="101600">
              <a:schemeClr val="accent4">
                <a:satMod val="175000"/>
                <a:alpha val="40000"/>
              </a:schemeClr>
            </a:glow>
            <a:softEdge rad="0"/>
          </a:effectLst>
          <a:scene3d>
            <a:camera prst="orthographicFront"/>
            <a:lightRig rig="sunset" dir="t"/>
          </a:scene3d>
          <a:sp3d prstMaterial="dkEdge">
            <a:bevelT w="114300" h="88900" prst="angle"/>
          </a:sp3d>
        </p:spPr>
        <p:txBody>
          <a:bodyPr wrap="square" rtlCol="0">
            <a:spAutoFit/>
            <a:sp3d extrusionH="57150" prstMaterial="softEdge">
              <a:bevelT w="25400" h="38100"/>
            </a:sp3d>
          </a:bodyPr>
          <a:lstStyle/>
          <a:p>
            <a:r>
              <a:rPr lang="en-US" sz="3992" b="1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r>
              <a:rPr lang="ru-RU" sz="2540" b="1" dirty="0" err="1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ооруженная</a:t>
            </a:r>
            <a:r>
              <a:rPr lang="ru-RU" sz="2540" b="1" dirty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защита целостности и неприкосновенности   территории Российской Федерации</a:t>
            </a:r>
          </a:p>
        </p:txBody>
      </p:sp>
      <p:sp>
        <p:nvSpPr>
          <p:cNvPr id="25" name="5-конечная звезда 24"/>
          <p:cNvSpPr/>
          <p:nvPr/>
        </p:nvSpPr>
        <p:spPr>
          <a:xfrm>
            <a:off x="1522491" y="2405342"/>
            <a:ext cx="479160" cy="359792"/>
          </a:xfrm>
          <a:prstGeom prst="star5">
            <a:avLst/>
          </a:prstGeom>
          <a:gradFill flip="none" rotWithShape="1">
            <a:gsLst>
              <a:gs pos="92000">
                <a:srgbClr val="FF0000"/>
              </a:gs>
              <a:gs pos="50000">
                <a:schemeClr val="accent5">
                  <a:lumMod val="75000"/>
                </a:schemeClr>
              </a:gs>
              <a:gs pos="26000">
                <a:schemeClr val="bg1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33"/>
          </a:p>
        </p:txBody>
      </p:sp>
      <p:sp>
        <p:nvSpPr>
          <p:cNvPr id="29" name="5-конечная звезда 28"/>
          <p:cNvSpPr/>
          <p:nvPr/>
        </p:nvSpPr>
        <p:spPr>
          <a:xfrm>
            <a:off x="1537017" y="3026999"/>
            <a:ext cx="479160" cy="359792"/>
          </a:xfrm>
          <a:prstGeom prst="star5">
            <a:avLst/>
          </a:prstGeom>
          <a:gradFill flip="none" rotWithShape="1">
            <a:gsLst>
              <a:gs pos="92000">
                <a:srgbClr val="FF0000"/>
              </a:gs>
              <a:gs pos="50000">
                <a:schemeClr val="accent5">
                  <a:lumMod val="75000"/>
                </a:schemeClr>
              </a:gs>
              <a:gs pos="26000">
                <a:schemeClr val="bg1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33"/>
          </a:p>
        </p:txBody>
      </p:sp>
      <p:sp>
        <p:nvSpPr>
          <p:cNvPr id="30" name="5-конечная звезда 29"/>
          <p:cNvSpPr/>
          <p:nvPr/>
        </p:nvSpPr>
        <p:spPr>
          <a:xfrm>
            <a:off x="1527860" y="3991887"/>
            <a:ext cx="479160" cy="359792"/>
          </a:xfrm>
          <a:prstGeom prst="star5">
            <a:avLst/>
          </a:prstGeom>
          <a:gradFill flip="none" rotWithShape="1">
            <a:gsLst>
              <a:gs pos="92000">
                <a:srgbClr val="FF0000"/>
              </a:gs>
              <a:gs pos="50000">
                <a:schemeClr val="accent5">
                  <a:lumMod val="75000"/>
                </a:schemeClr>
              </a:gs>
              <a:gs pos="26000">
                <a:schemeClr val="bg1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33"/>
          </a:p>
        </p:txBody>
      </p:sp>
      <p:sp>
        <p:nvSpPr>
          <p:cNvPr id="31" name="5-конечная звезда 30"/>
          <p:cNvSpPr/>
          <p:nvPr/>
        </p:nvSpPr>
        <p:spPr>
          <a:xfrm>
            <a:off x="1522490" y="5333850"/>
            <a:ext cx="479160" cy="359792"/>
          </a:xfrm>
          <a:prstGeom prst="star5">
            <a:avLst/>
          </a:prstGeom>
          <a:gradFill flip="none" rotWithShape="1">
            <a:gsLst>
              <a:gs pos="92000">
                <a:srgbClr val="FF0000"/>
              </a:gs>
              <a:gs pos="50000">
                <a:schemeClr val="accent5">
                  <a:lumMod val="75000"/>
                </a:schemeClr>
              </a:gs>
              <a:gs pos="26000">
                <a:schemeClr val="bg1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33"/>
          </a:p>
        </p:txBody>
      </p:sp>
      <p:sp>
        <p:nvSpPr>
          <p:cNvPr id="33" name="TextBox 32"/>
          <p:cNvSpPr txBox="1"/>
          <p:nvPr/>
        </p:nvSpPr>
        <p:spPr>
          <a:xfrm>
            <a:off x="2981611" y="1191381"/>
            <a:ext cx="6228779" cy="483209"/>
          </a:xfrm>
          <a:prstGeom prst="rect">
            <a:avLst/>
          </a:prstGeom>
          <a:noFill/>
          <a:scene3d>
            <a:camera prst="orthographicFront"/>
            <a:lightRig rig="soft" dir="t">
              <a:rot lat="0" lon="0" rev="15600000"/>
            </a:lightRig>
          </a:scene3d>
          <a:sp3d>
            <a:bevelT w="114300" h="88900" prst="angle"/>
          </a:sp3d>
        </p:spPr>
        <p:txBody>
          <a:bodyPr wrap="square" rtlCol="0">
            <a:spAutoFit/>
            <a:sp3d extrusionH="57150" prstMaterial="softEdge">
              <a:bevelT w="25400" h="38100"/>
            </a:sp3d>
          </a:bodyPr>
          <a:lstStyle/>
          <a:p>
            <a:r>
              <a:rPr lang="ru-RU" sz="2540" b="1" dirty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12 ГУМО Российской Федерации</a:t>
            </a: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536" y="794028"/>
            <a:ext cx="1151079" cy="107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2132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ACEC744-BE18-C06F-2BEC-D943D1A2E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0"/>
            <a:ext cx="12192002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47314" y="239053"/>
            <a:ext cx="10170543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	</a:t>
            </a:r>
          </a:p>
          <a:p>
            <a:pPr algn="just"/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Повседневная деятельность военнослужащих нашего соединения – это занятия, мероприятия, различные работы, направленные на поддержание боеспособности, установленной боевой и мобилизационной готовности к выполнению боевых задач. Сюда также относится обучение и воспитание личного состава, всесторонняя подготовка подразделений и формирований к выполнению задач по предназначению, поддержание вооружения и военной техники в готовности к применению по предназначению и многое другое.</a:t>
            </a:r>
            <a:endParaRPr lang="ru-RU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666251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ACEC744-BE18-C06F-2BEC-D943D1A2E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35" y="173254"/>
            <a:ext cx="5505650" cy="3166712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76" y="3339966"/>
            <a:ext cx="5505650" cy="3019926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339966"/>
            <a:ext cx="5685322" cy="3019926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029" y="173254"/>
            <a:ext cx="5719293" cy="3166711"/>
          </a:xfrm>
          <a:prstGeom prst="rect">
            <a:avLst/>
          </a:prstGeom>
          <a:effectLst>
            <a:softEdge rad="50800"/>
          </a:effectLst>
        </p:spPr>
      </p:pic>
    </p:spTree>
    <p:extLst>
      <p:ext uri="{BB962C8B-B14F-4D97-AF65-F5344CB8AC3E}">
        <p14:creationId xmlns:p14="http://schemas.microsoft.com/office/powerpoint/2010/main" val="8604623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ACEC744-BE18-C06F-2BEC-D943D1A2E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13" y="3390665"/>
            <a:ext cx="5650028" cy="3159326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14" y="135957"/>
            <a:ext cx="5650028" cy="3254708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052" y="3390665"/>
            <a:ext cx="5139890" cy="3159326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052" y="135957"/>
            <a:ext cx="5139890" cy="3254708"/>
          </a:xfrm>
          <a:prstGeom prst="rect">
            <a:avLst/>
          </a:prstGeom>
          <a:effectLst>
            <a:softEdge rad="50800"/>
          </a:effectLst>
        </p:spPr>
      </p:pic>
    </p:spTree>
    <p:extLst>
      <p:ext uri="{BB962C8B-B14F-4D97-AF65-F5344CB8AC3E}">
        <p14:creationId xmlns:p14="http://schemas.microsoft.com/office/powerpoint/2010/main" val="19529179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ACEC744-BE18-C06F-2BEC-D943D1A2E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0"/>
            <a:ext cx="12192002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33" y="315227"/>
            <a:ext cx="5145510" cy="3246120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33" y="3561347"/>
            <a:ext cx="5145510" cy="3133024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416" y="3561347"/>
            <a:ext cx="5496026" cy="3133024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417" y="315228"/>
            <a:ext cx="5496025" cy="3246120"/>
          </a:xfrm>
          <a:prstGeom prst="rect">
            <a:avLst/>
          </a:prstGeom>
          <a:effectLst>
            <a:softEdge rad="50800"/>
          </a:effectLst>
        </p:spPr>
      </p:pic>
    </p:spTree>
    <p:extLst>
      <p:ext uri="{BB962C8B-B14F-4D97-AF65-F5344CB8AC3E}">
        <p14:creationId xmlns:p14="http://schemas.microsoft.com/office/powerpoint/2010/main" val="4346660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ACEC744-BE18-C06F-2BEC-D943D1A2E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0257" y="451775"/>
            <a:ext cx="11723570" cy="4751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15000"/>
              </a:lnSpc>
              <a:spcAft>
                <a:spcPts val="1000"/>
              </a:spcAft>
            </a:pPr>
            <a:endParaRPr lang="ru-RU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15000"/>
              </a:lnSpc>
              <a:spcAft>
                <a:spcPts val="1000"/>
              </a:spcAft>
            </a:pP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территории административно-жилого городка есть все необходимое для благоприятного проживания. Это детский сад, школа, спортивные площадки и залы, детские площадки, парки отдыха. Также нет проблем с продовольствием, есть магазины и аптека. На базе школы открыты различные секции и кружки для школьников всех возрастов, в том числе и спортивные.</a:t>
            </a:r>
            <a:r>
              <a:rPr lang="ru-RU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ru-RU" sz="3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02867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ACEC744-BE18-C06F-2BEC-D943D1A2E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0"/>
            <a:ext cx="12192002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543" y="3234087"/>
            <a:ext cx="5438274" cy="3479532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543" y="341694"/>
            <a:ext cx="5438274" cy="2892392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62" y="3234086"/>
            <a:ext cx="5437272" cy="3479533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61" y="370570"/>
            <a:ext cx="5437273" cy="2863516"/>
          </a:xfrm>
          <a:prstGeom prst="rect">
            <a:avLst/>
          </a:prstGeom>
          <a:effectLst>
            <a:softEdge rad="50800"/>
          </a:effectLst>
        </p:spPr>
      </p:pic>
    </p:spTree>
    <p:extLst>
      <p:ext uri="{BB962C8B-B14F-4D97-AF65-F5344CB8AC3E}">
        <p14:creationId xmlns:p14="http://schemas.microsoft.com/office/powerpoint/2010/main" val="36131930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ACEC744-BE18-C06F-2BEC-D943D1A2E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9B08984-0588-9BD4-8170-009C380BC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7386" y="442761"/>
            <a:ext cx="3616496" cy="28394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7A01CB8-DC99-9743-458B-40E51122D7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7386" y="3442709"/>
            <a:ext cx="3616496" cy="26885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4CCD750-82A0-20C5-FE15-8839832B0D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642" y="442761"/>
            <a:ext cx="3692922" cy="28394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F67D197-1985-5BFA-584B-005C5F4BF7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2564" y="442761"/>
            <a:ext cx="3578396" cy="28394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F209F7E-EAE3-2818-B387-929FC03374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564" y="3442708"/>
            <a:ext cx="3578396" cy="26885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4AF00C2-F8C1-8F57-6FBE-B715816976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9642" y="3438833"/>
            <a:ext cx="3692922" cy="26924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6541162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</TotalTime>
  <Words>508</Words>
  <Application>Microsoft Office PowerPoint</Application>
  <PresentationFormat>Широкоэкранный</PresentationFormat>
  <Paragraphs>86</Paragraphs>
  <Slides>14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1" baseType="lpstr">
      <vt:lpstr>Arial</vt:lpstr>
      <vt:lpstr>Arial Black</vt:lpstr>
      <vt:lpstr>Bahnschrift SemiBold SemiConden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Агитация-52015</dc:creator>
  <cp:lastModifiedBy>ОЛЬГА ГРИГОРЬЕВНА ДЕГТЯРЕВА</cp:lastModifiedBy>
  <cp:revision>41</cp:revision>
  <cp:lastPrinted>2023-02-03T06:40:38Z</cp:lastPrinted>
  <dcterms:created xsi:type="dcterms:W3CDTF">2023-01-30T06:10:28Z</dcterms:created>
  <dcterms:modified xsi:type="dcterms:W3CDTF">2024-06-19T00:26:20Z</dcterms:modified>
</cp:coreProperties>
</file>