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7" r:id="rId4"/>
    <p:sldId id="258" r:id="rId5"/>
    <p:sldId id="259" r:id="rId6"/>
    <p:sldId id="264" r:id="rId7"/>
    <p:sldId id="260" r:id="rId8"/>
    <p:sldId id="262" r:id="rId9"/>
    <p:sldId id="263" r:id="rId10"/>
    <p:sldId id="265" r:id="rId11"/>
    <p:sldId id="276" r:id="rId12"/>
    <p:sldId id="275" r:id="rId13"/>
    <p:sldId id="271" r:id="rId14"/>
    <p:sldId id="273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2" autoAdjust="0"/>
    <p:restoredTop sz="96433" autoAdjust="0"/>
  </p:normalViewPr>
  <p:slideViewPr>
    <p:cSldViewPr snapToGrid="0">
      <p:cViewPr varScale="1">
        <p:scale>
          <a:sx n="107" d="100"/>
          <a:sy n="107" d="100"/>
        </p:scale>
        <p:origin x="69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7EC7D-5BEB-4DD8-AB32-5B6792C28172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1AC59-541B-4ACC-914A-0CB5B66015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3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9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9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C59-541B-4ACC-914A-0CB5B660158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5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9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48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5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4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9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1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0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9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8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1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EEB3D-8185-4DA3-9593-631B448C21F0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C875B-5DA8-4DCF-A492-EA6344E588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3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C8AC4F-4B79-F793-391E-1AE34C229A6F}"/>
              </a:ext>
            </a:extLst>
          </p:cNvPr>
          <p:cNvSpPr txBox="1"/>
          <p:nvPr/>
        </p:nvSpPr>
        <p:spPr>
          <a:xfrm>
            <a:off x="1674643" y="4488359"/>
            <a:ext cx="884271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38100" h="50800"/>
            </a:sp3d>
          </a:bodyPr>
          <a:lstStyle/>
          <a:p>
            <a:pPr algn="ctr" defTabSz="1001359"/>
            <a:r>
              <a:rPr lang="ru-RU" sz="54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Комсомольск-на-Амуре-31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9D3D4-5453-891C-84FB-8774F90C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22" y="1202135"/>
            <a:ext cx="4258044" cy="28436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35191" y="5774789"/>
            <a:ext cx="7064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63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Войсковая часть 52015</a:t>
            </a:r>
          </a:p>
        </p:txBody>
      </p:sp>
    </p:spTree>
    <p:extLst>
      <p:ext uri="{BB962C8B-B14F-4D97-AF65-F5344CB8AC3E}">
        <p14:creationId xmlns:p14="http://schemas.microsoft.com/office/powerpoint/2010/main" val="106429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135" y="433137"/>
            <a:ext cx="116176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Военнослужащие, проходящие военную службу по контракту, обеспечиваются жильем посредством предоставления служебного жилого помещения на период прохождения службы (для семейных-квартиры, для холостых-комнаты в общежитии).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80D8B-66DE-F69C-CC93-9AAE05DD3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" y="2987682"/>
            <a:ext cx="2422921" cy="324524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508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337B4B-1EE6-D0C3-00C9-8461F5A12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25" y="3024394"/>
            <a:ext cx="2425380" cy="3208537"/>
          </a:xfrm>
          <a:prstGeom prst="rect">
            <a:avLst/>
          </a:prstGeom>
          <a:effectLst>
            <a:glow rad="228600">
              <a:schemeClr val="accent6">
                <a:satMod val="175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7815C-C059-38B7-5F7B-40EDF6C32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75" y="3024394"/>
            <a:ext cx="2474317" cy="32085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6A72A-F6EA-10A9-49CD-AC1A613962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11" y="3024394"/>
            <a:ext cx="2474317" cy="32085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386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24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135" y="433137"/>
            <a:ext cx="11617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Продовольственный паек за один месяц (такие же продукты которые продаются в продуктовых магазинах)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1531133"/>
            <a:ext cx="8136081" cy="53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8DFB2A-4EDC-B32C-192A-39C50F726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99612"/>
            <a:ext cx="12192001" cy="819081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A852665-6E32-70E0-07EA-82EDCCF73775}"/>
              </a:ext>
            </a:extLst>
          </p:cNvPr>
          <p:cNvGrpSpPr/>
          <p:nvPr/>
        </p:nvGrpSpPr>
        <p:grpSpPr>
          <a:xfrm>
            <a:off x="748144" y="-137799"/>
            <a:ext cx="10462161" cy="1087825"/>
            <a:chOff x="241924" y="868715"/>
            <a:chExt cx="11855450" cy="78442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EF7C387-A63E-FF2C-71C6-18F6509CE074}"/>
                </a:ext>
              </a:extLst>
            </p:cNvPr>
            <p:cNvSpPr/>
            <p:nvPr/>
          </p:nvSpPr>
          <p:spPr>
            <a:xfrm>
              <a:off x="241924" y="868715"/>
              <a:ext cx="11855450" cy="784425"/>
            </a:xfrm>
            <a:prstGeom prst="roundRect">
              <a:avLst>
                <a:gd name="adj" fmla="val 29570"/>
              </a:avLst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97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310444-B4BF-3785-09CA-6263623E8EEB}"/>
                </a:ext>
              </a:extLst>
            </p:cNvPr>
            <p:cNvSpPr txBox="1"/>
            <p:nvPr/>
          </p:nvSpPr>
          <p:spPr>
            <a:xfrm>
              <a:off x="276154" y="941254"/>
              <a:ext cx="11487150" cy="63934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ПРИМЕРНЫЙ РАСЧЕТ ДЕНЕЖНОГО ДОВОЛЬСТВИЯ КЛЮЧЕВЫХ ВОИНСКИХ ДОЛЖНОСТЕЙ ВОЕННОСЛУЖАЩИХ ПО КОНТРАКТУ КАТЕГОРИИ «СОЛДАТЫ»</a:t>
              </a:r>
            </a:p>
          </p:txBody>
        </p:sp>
      </p:grp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91CA6F50-A30A-3C08-5231-3D63D3EFB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53109"/>
              </p:ext>
            </p:extLst>
          </p:nvPr>
        </p:nvGraphicFramePr>
        <p:xfrm>
          <a:off x="698138" y="1525306"/>
          <a:ext cx="10699667" cy="514350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98332">
                  <a:extLst>
                    <a:ext uri="{9D8B030D-6E8A-4147-A177-3AD203B41FA5}">
                      <a16:colId xmlns:a16="http://schemas.microsoft.com/office/drawing/2014/main" val="3908819437"/>
                    </a:ext>
                  </a:extLst>
                </a:gridCol>
                <a:gridCol w="2603386">
                  <a:extLst>
                    <a:ext uri="{9D8B030D-6E8A-4147-A177-3AD203B41FA5}">
                      <a16:colId xmlns:a16="http://schemas.microsoft.com/office/drawing/2014/main" val="1031152596"/>
                    </a:ext>
                  </a:extLst>
                </a:gridCol>
                <a:gridCol w="2087776">
                  <a:extLst>
                    <a:ext uri="{9D8B030D-6E8A-4147-A177-3AD203B41FA5}">
                      <a16:colId xmlns:a16="http://schemas.microsoft.com/office/drawing/2014/main" val="819736294"/>
                    </a:ext>
                  </a:extLst>
                </a:gridCol>
                <a:gridCol w="1415419">
                  <a:extLst>
                    <a:ext uri="{9D8B030D-6E8A-4147-A177-3AD203B41FA5}">
                      <a16:colId xmlns:a16="http://schemas.microsoft.com/office/drawing/2014/main" val="2370021276"/>
                    </a:ext>
                  </a:extLst>
                </a:gridCol>
                <a:gridCol w="2294754">
                  <a:extLst>
                    <a:ext uri="{9D8B030D-6E8A-4147-A177-3AD203B41FA5}">
                      <a16:colId xmlns:a16="http://schemas.microsoft.com/office/drawing/2014/main" val="1192040436"/>
                    </a:ext>
                  </a:extLst>
                </a:gridCol>
              </a:tblGrid>
              <a:tr h="786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что начисляется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(%)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выдаче на руки с учетом 13 % налога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заключении первого контракта  </a:t>
                      </a:r>
                    </a:p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размере  </a:t>
                      </a:r>
                    </a:p>
                  </a:txBody>
                  <a:tcPr marL="5494" marR="5494" marT="4562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769435"/>
                  </a:ext>
                </a:extLst>
              </a:tr>
              <a:tr h="37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Воинское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звание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6 026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58 735</a:t>
                      </a:r>
                    </a:p>
                    <a:p>
                      <a:pPr algn="ctr" fontAlgn="ctr"/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8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19 291</a:t>
                      </a:r>
                    </a:p>
                    <a:p>
                      <a:pPr algn="ctr" fontAlgn="ctr"/>
                      <a:endParaRPr lang="ru-RU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195 000 (Указ</a:t>
                      </a:r>
                      <a:r>
                        <a:rPr lang="ru-RU" sz="24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президента № 787 от 2.11.2022 г.</a:t>
                      </a:r>
                      <a:endParaRPr lang="ru-RU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86624"/>
                  </a:ext>
                </a:extLst>
              </a:tr>
              <a:tr h="37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Воинская должность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13 255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 поддержка (1,25)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01307"/>
                  </a:ext>
                </a:extLst>
              </a:tr>
              <a:tr h="361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службу в режимной воинской части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сведения составляющие гос. тайну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44860"/>
                  </a:ext>
                </a:extLst>
              </a:tr>
              <a:tr h="4424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несение службы на</a:t>
                      </a:r>
                      <a:r>
                        <a:rPr lang="ru-RU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дежурстве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2 486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классную квалификацию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1 922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07584"/>
                  </a:ext>
                </a:extLst>
              </a:tr>
              <a:tr h="353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службу</a:t>
                      </a:r>
                      <a:r>
                        <a:rPr lang="ru-RU" sz="11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районе крайнего севера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6 011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7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премия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837095"/>
                  </a:ext>
                </a:extLst>
              </a:tr>
              <a:tr h="3197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физическую подготовку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70 - ВУ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13 504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7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категорию «С»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4" marR="5494" marT="4562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777440"/>
                  </a:ext>
                </a:extLst>
              </a:tr>
              <a:tr h="435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воинскую должность от 1-4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т.р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94" marR="5494" marT="45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8 285</a:t>
                      </a:r>
                    </a:p>
                  </a:txBody>
                  <a:tcPr marL="5494" marR="5494" marT="456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9392" y="1033153"/>
            <a:ext cx="10830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Сапер, Химик, Номер расчета, Зенитчик, Снайпер, Стрелок, Наводчик, Водитель</a:t>
            </a:r>
          </a:p>
          <a:p>
            <a:pPr algn="ctr" fontAlgn="b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867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EB64D5-3041-97D3-FA78-4D3497BC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9C2387-E637-D253-0A34-3D25218FE4FC}"/>
              </a:ext>
            </a:extLst>
          </p:cNvPr>
          <p:cNvSpPr/>
          <p:nvPr/>
        </p:nvSpPr>
        <p:spPr>
          <a:xfrm>
            <a:off x="2643835" y="171629"/>
            <a:ext cx="6567450" cy="853960"/>
          </a:xfrm>
          <a:prstGeom prst="rect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9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B9685-51C2-12F6-59AB-506E06EE4F37}"/>
              </a:ext>
            </a:extLst>
          </p:cNvPr>
          <p:cNvSpPr txBox="1"/>
          <p:nvPr/>
        </p:nvSpPr>
        <p:spPr>
          <a:xfrm>
            <a:off x="3150047" y="347931"/>
            <a:ext cx="5555026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условия по выслуге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35159-A44F-E212-D0F7-29502F64F211}"/>
              </a:ext>
            </a:extLst>
          </p:cNvPr>
          <p:cNvSpPr txBox="1"/>
          <p:nvPr/>
        </p:nvSpPr>
        <p:spPr>
          <a:xfrm>
            <a:off x="1392435" y="1400147"/>
            <a:ext cx="9379005" cy="520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Военнослужащим 12 ГУМО РФ выслуга лет засчитывается на льготных условиях 1 месяц службы за 1,5 месяца в связи с прохождением военной службы в отдельной местности;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Бесплатный проезд один раз в год на Вас и одного члена семьи в любую точку России;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Продовольственный паек (такие же продукты которые продаются в продуктовых магазинах);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После 3-х лет службы по контракту имеете права на получение военной ипотеки;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Отпуск от 40 до 60 суток.</a:t>
            </a:r>
          </a:p>
          <a:p>
            <a:pPr algn="ctr"/>
            <a:endParaRPr lang="ru-RU" sz="22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0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9D2C12-DE43-45B7-6BF6-39DDD153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425CB-7880-699B-7287-93AFB56FF263}"/>
              </a:ext>
            </a:extLst>
          </p:cNvPr>
          <p:cNvSpPr txBox="1"/>
          <p:nvPr/>
        </p:nvSpPr>
        <p:spPr>
          <a:xfrm>
            <a:off x="-566918" y="1017685"/>
            <a:ext cx="13499016" cy="433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14" dirty="0"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КОНТАКТНАЯ ИНФОРМАЦИЯ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B8DA383-28FB-D5EA-4666-D0E4CD7EC23E}"/>
              </a:ext>
            </a:extLst>
          </p:cNvPr>
          <p:cNvSpPr/>
          <p:nvPr/>
        </p:nvSpPr>
        <p:spPr>
          <a:xfrm>
            <a:off x="1244404" y="1450752"/>
            <a:ext cx="9716787" cy="443003"/>
          </a:xfrm>
          <a:prstGeom prst="roundRect">
            <a:avLst>
              <a:gd name="adj" fmla="val 29570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9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44F7B-44C2-CFF3-7B31-CEE03DBB1E45}"/>
              </a:ext>
            </a:extLst>
          </p:cNvPr>
          <p:cNvSpPr txBox="1"/>
          <p:nvPr/>
        </p:nvSpPr>
        <p:spPr>
          <a:xfrm>
            <a:off x="1112553" y="1450752"/>
            <a:ext cx="9958976" cy="433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1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вопросу поступления на военную службу обращаться: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CDD6E-61FA-A4E0-2C5A-38DC0769C22B}"/>
              </a:ext>
            </a:extLst>
          </p:cNvPr>
          <p:cNvSpPr txBox="1"/>
          <p:nvPr/>
        </p:nvSpPr>
        <p:spPr>
          <a:xfrm>
            <a:off x="3882280" y="3112447"/>
            <a:ext cx="4419522" cy="39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ЗАПОРОЖЕЦ Сергей Александрович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59F8C-4B23-7BDF-18B4-D518503CE5FA}"/>
              </a:ext>
            </a:extLst>
          </p:cNvPr>
          <p:cNvSpPr txBox="1"/>
          <p:nvPr/>
        </p:nvSpPr>
        <p:spPr>
          <a:xfrm>
            <a:off x="4268418" y="3512544"/>
            <a:ext cx="3265977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 </a:t>
            </a:r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89244184467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02DD3-24E5-AF93-6B3A-B9C09958EE78}"/>
              </a:ext>
            </a:extLst>
          </p:cNvPr>
          <p:cNvSpPr txBox="1"/>
          <p:nvPr/>
        </p:nvSpPr>
        <p:spPr>
          <a:xfrm>
            <a:off x="3965171" y="5107040"/>
            <a:ext cx="4214553" cy="39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 Константин Владимирович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808D7-E240-1260-B9DC-A50B72D1B27E}"/>
              </a:ext>
            </a:extLst>
          </p:cNvPr>
          <p:cNvSpPr txBox="1"/>
          <p:nvPr/>
        </p:nvSpPr>
        <p:spPr>
          <a:xfrm>
            <a:off x="4517155" y="5519622"/>
            <a:ext cx="3149770" cy="50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89243166755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918" y="3511467"/>
            <a:ext cx="2776187" cy="28717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56" y="3637373"/>
            <a:ext cx="2836883" cy="2902729"/>
          </a:xfrm>
          <a:prstGeom prst="rect">
            <a:avLst/>
          </a:prstGeom>
        </p:spPr>
      </p:pic>
      <p:sp>
        <p:nvSpPr>
          <p:cNvPr id="19" name="Прямоугольник: скругленные углы 6">
            <a:extLst>
              <a:ext uri="{FF2B5EF4-FFF2-40B4-BE49-F238E27FC236}">
                <a16:creationId xmlns:a16="http://schemas.microsoft.com/office/drawing/2014/main" id="{900EB660-325D-BB52-E03C-5732505EA980}"/>
              </a:ext>
            </a:extLst>
          </p:cNvPr>
          <p:cNvSpPr/>
          <p:nvPr/>
        </p:nvSpPr>
        <p:spPr>
          <a:xfrm>
            <a:off x="3491084" y="2121162"/>
            <a:ext cx="4820646" cy="815566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4" b="1" dirty="0">
                <a:ln w="1016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отделения комплектования</a:t>
            </a:r>
          </a:p>
        </p:txBody>
      </p:sp>
      <p:sp>
        <p:nvSpPr>
          <p:cNvPr id="20" name="Прямоугольник: скругленные углы 6">
            <a:extLst>
              <a:ext uri="{FF2B5EF4-FFF2-40B4-BE49-F238E27FC236}">
                <a16:creationId xmlns:a16="http://schemas.microsoft.com/office/drawing/2014/main" id="{900EB660-325D-BB52-E03C-5732505EA980}"/>
              </a:ext>
            </a:extLst>
          </p:cNvPr>
          <p:cNvSpPr/>
          <p:nvPr/>
        </p:nvSpPr>
        <p:spPr>
          <a:xfrm>
            <a:off x="2931246" y="4130155"/>
            <a:ext cx="6343103" cy="815566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14" b="1" dirty="0">
                <a:ln w="1016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группы (агитации и профессионально-психологического отбора)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644" y="261257"/>
            <a:ext cx="1078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 ТЕРЯЙТЕ ВРЕМЯ ЗРЯ! ПРИМИТЕ ПРАВИЛЬНОЕ РЕШЕНИЕ!</a:t>
            </a:r>
          </a:p>
        </p:txBody>
      </p:sp>
    </p:spTree>
    <p:extLst>
      <p:ext uri="{BB962C8B-B14F-4D97-AF65-F5344CB8AC3E}">
        <p14:creationId xmlns:p14="http://schemas.microsoft.com/office/powerpoint/2010/main" val="39032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"/>
            <a:ext cx="12192000" cy="6856410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2082941" y="2236228"/>
            <a:ext cx="7416811" cy="70666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en-US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ru-RU" sz="254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ащита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интересов Российской Федерации</a:t>
            </a:r>
          </a:p>
        </p:txBody>
      </p:sp>
      <p:sp>
        <p:nvSpPr>
          <p:cNvPr id="20" name="5-конечная звезда 19"/>
          <p:cNvSpPr/>
          <p:nvPr/>
        </p:nvSpPr>
        <p:spPr>
          <a:xfrm>
            <a:off x="9436385" y="794028"/>
            <a:ext cx="1173693" cy="1073614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1" name="TextBox 20"/>
          <p:cNvSpPr txBox="1"/>
          <p:nvPr/>
        </p:nvSpPr>
        <p:spPr>
          <a:xfrm>
            <a:off x="2082941" y="2855826"/>
            <a:ext cx="8918614" cy="109754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тражение агрессии, направленной против Российской Федерации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941" y="3837005"/>
            <a:ext cx="8918614" cy="148842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держивание военных и военно–политических угроз безопасности или посягательств на интересы Российской Федерации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2941" y="5183128"/>
            <a:ext cx="8996903" cy="109754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sunset" dir="t"/>
          </a:scene3d>
          <a:sp3d prstMaterial="dkEdge"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en-US" sz="3992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254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ооруженная</a:t>
            </a:r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защита целостности и неприкосновенности   территории Российской Федерации</a:t>
            </a: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22491" y="2405342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537017" y="3026999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0" name="5-конечная звезда 29"/>
          <p:cNvSpPr/>
          <p:nvPr/>
        </p:nvSpPr>
        <p:spPr>
          <a:xfrm>
            <a:off x="1527860" y="3991887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1" name="5-конечная звезда 30"/>
          <p:cNvSpPr/>
          <p:nvPr/>
        </p:nvSpPr>
        <p:spPr>
          <a:xfrm>
            <a:off x="1522490" y="5333850"/>
            <a:ext cx="479160" cy="359792"/>
          </a:xfrm>
          <a:prstGeom prst="star5">
            <a:avLst/>
          </a:prstGeom>
          <a:gradFill flip="none" rotWithShape="1">
            <a:gsLst>
              <a:gs pos="92000">
                <a:srgbClr val="FF0000"/>
              </a:gs>
              <a:gs pos="50000">
                <a:schemeClr val="accent5">
                  <a:lumMod val="75000"/>
                </a:schemeClr>
              </a:gs>
              <a:gs pos="26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3" name="TextBox 32"/>
          <p:cNvSpPr txBox="1"/>
          <p:nvPr/>
        </p:nvSpPr>
        <p:spPr>
          <a:xfrm>
            <a:off x="2981611" y="1191381"/>
            <a:ext cx="6228779" cy="483209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w="114300" h="88900" prst="angle"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r>
              <a:rPr lang="ru-RU" sz="254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 ГУМО Российской Федерации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36" y="794028"/>
            <a:ext cx="1151079" cy="10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7314" y="239053"/>
            <a:ext cx="10170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 algn="just"/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Повседневная деятельность военнослужащих нашего соединения – это занятия, мероприятия, различные работы, направленные на поддержание боеспособности, установленной боевой и мобилизационной готовности к выполнению боевых задач. Сюда также относится обучение и воспитание личного состава, всесторонняя подготовка подразделений и формирований к выполнению задач по предназначению, поддержание вооружения и военной техники в готовности к применению по предназначению и многое другое.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62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173254"/>
            <a:ext cx="5505650" cy="316671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" y="3339966"/>
            <a:ext cx="5505650" cy="30199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9966"/>
            <a:ext cx="5685322" cy="30199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9" y="173254"/>
            <a:ext cx="5719293" cy="316671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6046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3" y="3390665"/>
            <a:ext cx="5650028" cy="31593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4" y="135957"/>
            <a:ext cx="5650028" cy="325470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2" y="3390665"/>
            <a:ext cx="5139890" cy="315932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2" y="135957"/>
            <a:ext cx="5139890" cy="325470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5291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315227"/>
            <a:ext cx="5145510" cy="324612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3" y="3561347"/>
            <a:ext cx="5145510" cy="313302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6" y="3561347"/>
            <a:ext cx="5496026" cy="313302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7" y="315228"/>
            <a:ext cx="5496025" cy="324612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3466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257" y="451775"/>
            <a:ext cx="11723570" cy="475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административно-жилого городка есть все необходимое для благоприятного проживания. Это детский сад, школа, спортивные площадки и залы, детские площадки, парки отдыха. Также нет проблем с продовольствием, есть магазины и аптека. На базе школы открыты различные секции и кружки для школьников всех возрастов, в том числе и спортивные.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8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3234087"/>
            <a:ext cx="5438274" cy="34795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341694"/>
            <a:ext cx="5438274" cy="289239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2" y="3234086"/>
            <a:ext cx="5437272" cy="347953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1" y="370570"/>
            <a:ext cx="5437273" cy="286351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61319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EC744-BE18-C06F-2BEC-D943D1A2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08984-0588-9BD4-8170-009C380B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86" y="442761"/>
            <a:ext cx="3616496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01CB8-DC99-9743-458B-40E51122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86" y="3442709"/>
            <a:ext cx="3616496" cy="268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CD750-82A0-20C5-FE15-8839832B0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2" y="442761"/>
            <a:ext cx="3692922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7D197-1985-5BFA-584B-005C5F4BF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564" y="442761"/>
            <a:ext cx="3578396" cy="283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09F7E-EAE3-2818-B387-929FC03374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64" y="3442708"/>
            <a:ext cx="3578396" cy="268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AF00C2-F8C1-8F57-6FBE-B71581697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42" y="3438833"/>
            <a:ext cx="3692922" cy="269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411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508</Words>
  <Application>Microsoft Office PowerPoint</Application>
  <PresentationFormat>Широкоэкранный</PresentationFormat>
  <Paragraphs>86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Bahnschrift SemiBold SemiConden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Агитация-52015</dc:creator>
  <cp:lastModifiedBy>ОЛЬГА ГРИГОРЬЕВНА ДЕГТЯРЕВА</cp:lastModifiedBy>
  <cp:revision>41</cp:revision>
  <cp:lastPrinted>2023-02-03T06:40:38Z</cp:lastPrinted>
  <dcterms:created xsi:type="dcterms:W3CDTF">2023-01-30T06:10:28Z</dcterms:created>
  <dcterms:modified xsi:type="dcterms:W3CDTF">2024-11-14T06:48:28Z</dcterms:modified>
</cp:coreProperties>
</file>